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-1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9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7073BB5-F632-B03E-A297-618B024FDF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A261BB3-EA35-8F67-5D04-DED4FF8D15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96F9B-2EC3-4A96-8317-431FC58F1B8C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9EC6634-DC7F-BEFB-9B51-BDD591C2CF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AC68FAB-C6E5-EF38-D255-67771FF02F4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09E55-C99D-4FA5-BAB8-569A36E841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189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6568-F2F9-4E90-B3F7-67BDF7931113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8D41-A00D-428D-AC52-2ACD461DC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25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6568-F2F9-4E90-B3F7-67BDF7931113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8D41-A00D-428D-AC52-2ACD461DC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54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6568-F2F9-4E90-B3F7-67BDF7931113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8D41-A00D-428D-AC52-2ACD461DC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45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6568-F2F9-4E90-B3F7-67BDF7931113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8D41-A00D-428D-AC52-2ACD461DC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40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6568-F2F9-4E90-B3F7-67BDF7931113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8D41-A00D-428D-AC52-2ACD461DC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925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6568-F2F9-4E90-B3F7-67BDF7931113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8D41-A00D-428D-AC52-2ACD461DC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827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6568-F2F9-4E90-B3F7-67BDF7931113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8D41-A00D-428D-AC52-2ACD461DC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15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6568-F2F9-4E90-B3F7-67BDF7931113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8D41-A00D-428D-AC52-2ACD461DC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2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6568-F2F9-4E90-B3F7-67BDF7931113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19050"/>
            <a:ext cx="1543050" cy="220700"/>
          </a:xfrm>
        </p:spPr>
        <p:txBody>
          <a:bodyPr/>
          <a:lstStyle>
            <a:lvl1pPr algn="l">
              <a:defRPr sz="1050"/>
            </a:lvl1pPr>
          </a:lstStyle>
          <a:p>
            <a:endParaRPr lang="ja-JP" altLang="ja-JP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6568-F2F9-4E90-B3F7-67BDF7931113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8D41-A00D-428D-AC52-2ACD461DC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24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6568-F2F9-4E90-B3F7-67BDF7931113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C8D41-A00D-428D-AC52-2ACD461DC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950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D6568-F2F9-4E90-B3F7-67BDF7931113}" type="datetimeFigureOut">
              <a:rPr kumimoji="1" lang="ja-JP" altLang="en-US" smtClean="0"/>
              <a:t>2023/6/18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C8D41-A00D-428D-AC52-2ACD461DC0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300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98D48D-B6D1-4DA4-E590-471A987CC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9315" y="28191"/>
            <a:ext cx="3649213" cy="368487"/>
          </a:xfrm>
        </p:spPr>
        <p:txBody>
          <a:bodyPr anchor="ctr">
            <a:normAutofit/>
          </a:bodyPr>
          <a:lstStyle/>
          <a:p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輝く学生応援アワード</a:t>
            </a:r>
            <a:r>
              <a:rPr kumimoji="1" lang="en-US" altLang="ja-JP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2023</a:t>
            </a:r>
            <a:r>
              <a:rPr kumimoji="1"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応募申請書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651D172-C19F-2EBD-CB31-5FE276F90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6957" y="762991"/>
            <a:ext cx="1976368" cy="324400"/>
          </a:xfrm>
          <a:ln w="19050" cap="rnd">
            <a:solidFill>
              <a:schemeClr val="tx1"/>
            </a:solidFill>
            <a:prstDash val="sysDash"/>
          </a:ln>
        </p:spPr>
        <p:txBody>
          <a:bodyPr anchor="ctr">
            <a:normAutofit/>
          </a:bodyPr>
          <a:lstStyle/>
          <a:p>
            <a:pPr algn="l"/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記入日：　　年　　月　　日</a:t>
            </a: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DDB46E24-9BD6-29C5-87AD-7018B49274BB}"/>
              </a:ext>
            </a:extLst>
          </p:cNvPr>
          <p:cNvSpPr txBox="1">
            <a:spLocks/>
          </p:cNvSpPr>
          <p:nvPr/>
        </p:nvSpPr>
        <p:spPr>
          <a:xfrm>
            <a:off x="186802" y="759512"/>
            <a:ext cx="986905" cy="32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rnd"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１．団体概要</a:t>
            </a:r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028256B6-E630-853E-02DA-14610A469F73}"/>
              </a:ext>
            </a:extLst>
          </p:cNvPr>
          <p:cNvSpPr txBox="1">
            <a:spLocks/>
          </p:cNvSpPr>
          <p:nvPr/>
        </p:nvSpPr>
        <p:spPr>
          <a:xfrm>
            <a:off x="2161246" y="380144"/>
            <a:ext cx="4509308" cy="300757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記入の際には、様式の変更やフォントサイズの変更はしないでください。</a:t>
            </a:r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6DFCA91D-6225-F3AD-18AF-D7CC0CBBCF43}"/>
              </a:ext>
            </a:extLst>
          </p:cNvPr>
          <p:cNvSpPr txBox="1">
            <a:spLocks/>
          </p:cNvSpPr>
          <p:nvPr/>
        </p:nvSpPr>
        <p:spPr>
          <a:xfrm>
            <a:off x="185523" y="1108056"/>
            <a:ext cx="988184" cy="324398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●団体名</a:t>
            </a:r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73E1667D-7BE0-49B0-24D7-ADDC5E83E555}"/>
              </a:ext>
            </a:extLst>
          </p:cNvPr>
          <p:cNvSpPr txBox="1">
            <a:spLocks/>
          </p:cNvSpPr>
          <p:nvPr/>
        </p:nvSpPr>
        <p:spPr>
          <a:xfrm>
            <a:off x="185522" y="1432455"/>
            <a:ext cx="6485676" cy="637238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（ふりがな）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endParaRPr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id="{2E560E38-3BC1-F79C-5D5A-EA4E875505A2}"/>
              </a:ext>
            </a:extLst>
          </p:cNvPr>
          <p:cNvSpPr txBox="1">
            <a:spLocks/>
          </p:cNvSpPr>
          <p:nvPr/>
        </p:nvSpPr>
        <p:spPr>
          <a:xfrm>
            <a:off x="185522" y="2231892"/>
            <a:ext cx="797117" cy="324400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●属性</a:t>
            </a: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7ADB12F2-2505-AFBA-6DA9-E98EC3604A4F}"/>
              </a:ext>
            </a:extLst>
          </p:cNvPr>
          <p:cNvSpPr txBox="1">
            <a:spLocks/>
          </p:cNvSpPr>
          <p:nvPr/>
        </p:nvSpPr>
        <p:spPr>
          <a:xfrm>
            <a:off x="876869" y="2231891"/>
            <a:ext cx="4277293" cy="637237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□自主的な活動グループ　□サークル　□大学のゼミや研究室　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□その他（　　　　　　　　　　　　　　　　　　　　　　　　　）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F411FDE8-D8EB-C2CE-E228-EC84F32FDEEC}"/>
              </a:ext>
            </a:extLst>
          </p:cNvPr>
          <p:cNvSpPr txBox="1">
            <a:spLocks/>
          </p:cNvSpPr>
          <p:nvPr/>
        </p:nvSpPr>
        <p:spPr>
          <a:xfrm>
            <a:off x="185521" y="3031326"/>
            <a:ext cx="1247494" cy="324400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●メンバー人数</a:t>
            </a:r>
          </a:p>
        </p:txBody>
      </p:sp>
      <p:sp>
        <p:nvSpPr>
          <p:cNvPr id="12" name="字幕 2">
            <a:extLst>
              <a:ext uri="{FF2B5EF4-FFF2-40B4-BE49-F238E27FC236}">
                <a16:creationId xmlns:a16="http://schemas.microsoft.com/office/drawing/2014/main" id="{E2AF78CD-8A6A-3FB2-2B25-7676E6D98839}"/>
              </a:ext>
            </a:extLst>
          </p:cNvPr>
          <p:cNvSpPr txBox="1">
            <a:spLocks/>
          </p:cNvSpPr>
          <p:nvPr/>
        </p:nvSpPr>
        <p:spPr>
          <a:xfrm>
            <a:off x="1405721" y="3042893"/>
            <a:ext cx="968989" cy="272953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名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923FD581-23BA-AF5F-DF6C-69FB925F1351}"/>
              </a:ext>
            </a:extLst>
          </p:cNvPr>
          <p:cNvSpPr txBox="1">
            <a:spLocks/>
          </p:cNvSpPr>
          <p:nvPr/>
        </p:nvSpPr>
        <p:spPr>
          <a:xfrm>
            <a:off x="2419066" y="3031326"/>
            <a:ext cx="1247494" cy="324400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うち学生の人数</a:t>
            </a:r>
          </a:p>
        </p:txBody>
      </p:sp>
      <p:sp>
        <p:nvSpPr>
          <p:cNvPr id="14" name="字幕 2">
            <a:extLst>
              <a:ext uri="{FF2B5EF4-FFF2-40B4-BE49-F238E27FC236}">
                <a16:creationId xmlns:a16="http://schemas.microsoft.com/office/drawing/2014/main" id="{F55AE395-8248-DE84-0B8C-AA7C67C1984F}"/>
              </a:ext>
            </a:extLst>
          </p:cNvPr>
          <p:cNvSpPr txBox="1">
            <a:spLocks/>
          </p:cNvSpPr>
          <p:nvPr/>
        </p:nvSpPr>
        <p:spPr>
          <a:xfrm>
            <a:off x="3594910" y="3057049"/>
            <a:ext cx="968989" cy="272953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名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" name="字幕 2">
            <a:extLst>
              <a:ext uri="{FF2B5EF4-FFF2-40B4-BE49-F238E27FC236}">
                <a16:creationId xmlns:a16="http://schemas.microsoft.com/office/drawing/2014/main" id="{E2940A65-68FF-72B5-85DF-2E8FE74FF233}"/>
              </a:ext>
            </a:extLst>
          </p:cNvPr>
          <p:cNvSpPr txBox="1">
            <a:spLocks/>
          </p:cNvSpPr>
          <p:nvPr/>
        </p:nvSpPr>
        <p:spPr>
          <a:xfrm>
            <a:off x="184881" y="6028166"/>
            <a:ext cx="1518316" cy="324400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●代表者のお名前</a:t>
            </a:r>
          </a:p>
        </p:txBody>
      </p:sp>
      <p:sp>
        <p:nvSpPr>
          <p:cNvPr id="16" name="字幕 2">
            <a:extLst>
              <a:ext uri="{FF2B5EF4-FFF2-40B4-BE49-F238E27FC236}">
                <a16:creationId xmlns:a16="http://schemas.microsoft.com/office/drawing/2014/main" id="{FEFE2D7C-8627-0DF1-1722-2C7DC1762135}"/>
              </a:ext>
            </a:extLst>
          </p:cNvPr>
          <p:cNvSpPr txBox="1">
            <a:spLocks/>
          </p:cNvSpPr>
          <p:nvPr/>
        </p:nvSpPr>
        <p:spPr>
          <a:xfrm>
            <a:off x="1709381" y="5854130"/>
            <a:ext cx="4774157" cy="637238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（ふりがな）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endParaRPr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字幕 2">
            <a:extLst>
              <a:ext uri="{FF2B5EF4-FFF2-40B4-BE49-F238E27FC236}">
                <a16:creationId xmlns:a16="http://schemas.microsoft.com/office/drawing/2014/main" id="{5939093C-4746-D71F-47B6-2E0F6BD8E5B0}"/>
              </a:ext>
            </a:extLst>
          </p:cNvPr>
          <p:cNvSpPr txBox="1">
            <a:spLocks/>
          </p:cNvSpPr>
          <p:nvPr/>
        </p:nvSpPr>
        <p:spPr>
          <a:xfrm>
            <a:off x="184880" y="6632298"/>
            <a:ext cx="1704695" cy="297540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●代表者の所属大学</a:t>
            </a:r>
          </a:p>
        </p:txBody>
      </p:sp>
      <p:sp>
        <p:nvSpPr>
          <p:cNvPr id="18" name="字幕 2">
            <a:extLst>
              <a:ext uri="{FF2B5EF4-FFF2-40B4-BE49-F238E27FC236}">
                <a16:creationId xmlns:a16="http://schemas.microsoft.com/office/drawing/2014/main" id="{B45CD800-8469-2C6D-A35A-BEBDD2F4F070}"/>
              </a:ext>
            </a:extLst>
          </p:cNvPr>
          <p:cNvSpPr txBox="1">
            <a:spLocks/>
          </p:cNvSpPr>
          <p:nvPr/>
        </p:nvSpPr>
        <p:spPr>
          <a:xfrm>
            <a:off x="1703197" y="6614946"/>
            <a:ext cx="4277293" cy="324401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大学　　　　学部　　　　回生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字幕 2">
            <a:extLst>
              <a:ext uri="{FF2B5EF4-FFF2-40B4-BE49-F238E27FC236}">
                <a16:creationId xmlns:a16="http://schemas.microsoft.com/office/drawing/2014/main" id="{A129F897-8729-E87C-5402-6BC23297A831}"/>
              </a:ext>
            </a:extLst>
          </p:cNvPr>
          <p:cNvSpPr txBox="1">
            <a:spLocks/>
          </p:cNvSpPr>
          <p:nvPr/>
        </p:nvSpPr>
        <p:spPr>
          <a:xfrm>
            <a:off x="185522" y="7092307"/>
            <a:ext cx="1518317" cy="324399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●代表者の連絡先</a:t>
            </a:r>
          </a:p>
        </p:txBody>
      </p:sp>
      <p:sp>
        <p:nvSpPr>
          <p:cNvPr id="20" name="字幕 2">
            <a:extLst>
              <a:ext uri="{FF2B5EF4-FFF2-40B4-BE49-F238E27FC236}">
                <a16:creationId xmlns:a16="http://schemas.microsoft.com/office/drawing/2014/main" id="{7BC2EF93-8F88-850A-F19E-2F6BAE0698D8}"/>
              </a:ext>
            </a:extLst>
          </p:cNvPr>
          <p:cNvSpPr txBox="1">
            <a:spLocks/>
          </p:cNvSpPr>
          <p:nvPr/>
        </p:nvSpPr>
        <p:spPr>
          <a:xfrm>
            <a:off x="1589016" y="7047387"/>
            <a:ext cx="2189189" cy="384110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電話番号：　　　　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-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-</a:t>
            </a:r>
          </a:p>
        </p:txBody>
      </p:sp>
      <p:sp>
        <p:nvSpPr>
          <p:cNvPr id="21" name="字幕 2">
            <a:extLst>
              <a:ext uri="{FF2B5EF4-FFF2-40B4-BE49-F238E27FC236}">
                <a16:creationId xmlns:a16="http://schemas.microsoft.com/office/drawing/2014/main" id="{077EC673-18A5-0624-6348-2EA829F190C3}"/>
              </a:ext>
            </a:extLst>
          </p:cNvPr>
          <p:cNvSpPr txBox="1">
            <a:spLocks/>
          </p:cNvSpPr>
          <p:nvPr/>
        </p:nvSpPr>
        <p:spPr>
          <a:xfrm>
            <a:off x="185520" y="7697370"/>
            <a:ext cx="1711521" cy="384110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●連絡担当者のお名前</a:t>
            </a:r>
          </a:p>
        </p:txBody>
      </p:sp>
      <p:sp>
        <p:nvSpPr>
          <p:cNvPr id="22" name="字幕 2">
            <a:extLst>
              <a:ext uri="{FF2B5EF4-FFF2-40B4-BE49-F238E27FC236}">
                <a16:creationId xmlns:a16="http://schemas.microsoft.com/office/drawing/2014/main" id="{6D5837F0-AA08-2216-775F-059F681A3BDC}"/>
              </a:ext>
            </a:extLst>
          </p:cNvPr>
          <p:cNvSpPr txBox="1">
            <a:spLocks/>
          </p:cNvSpPr>
          <p:nvPr/>
        </p:nvSpPr>
        <p:spPr>
          <a:xfrm>
            <a:off x="1890217" y="7547205"/>
            <a:ext cx="4780981" cy="637238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（ふりがな）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endParaRPr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字幕 2">
            <a:extLst>
              <a:ext uri="{FF2B5EF4-FFF2-40B4-BE49-F238E27FC236}">
                <a16:creationId xmlns:a16="http://schemas.microsoft.com/office/drawing/2014/main" id="{A80E2525-72A5-1FCE-190A-1FCEF54F0F63}"/>
              </a:ext>
            </a:extLst>
          </p:cNvPr>
          <p:cNvSpPr txBox="1">
            <a:spLocks/>
          </p:cNvSpPr>
          <p:nvPr/>
        </p:nvSpPr>
        <p:spPr>
          <a:xfrm>
            <a:off x="185520" y="8320120"/>
            <a:ext cx="2598626" cy="319869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●連絡担当者の所属大学</a:t>
            </a:r>
          </a:p>
        </p:txBody>
      </p:sp>
      <p:sp>
        <p:nvSpPr>
          <p:cNvPr id="24" name="字幕 2">
            <a:extLst>
              <a:ext uri="{FF2B5EF4-FFF2-40B4-BE49-F238E27FC236}">
                <a16:creationId xmlns:a16="http://schemas.microsoft.com/office/drawing/2014/main" id="{15F6820D-C67B-7EF9-5EB6-7D8F2543D71D}"/>
              </a:ext>
            </a:extLst>
          </p:cNvPr>
          <p:cNvSpPr txBox="1">
            <a:spLocks/>
          </p:cNvSpPr>
          <p:nvPr/>
        </p:nvSpPr>
        <p:spPr>
          <a:xfrm>
            <a:off x="2023670" y="8309346"/>
            <a:ext cx="4277293" cy="324401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大学　　　　学部　　　　回生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5" name="字幕 2">
            <a:extLst>
              <a:ext uri="{FF2B5EF4-FFF2-40B4-BE49-F238E27FC236}">
                <a16:creationId xmlns:a16="http://schemas.microsoft.com/office/drawing/2014/main" id="{8B943797-D8D1-DB16-3C5B-26AF8531C9AF}"/>
              </a:ext>
            </a:extLst>
          </p:cNvPr>
          <p:cNvSpPr txBox="1">
            <a:spLocks/>
          </p:cNvSpPr>
          <p:nvPr/>
        </p:nvSpPr>
        <p:spPr>
          <a:xfrm>
            <a:off x="185522" y="8783501"/>
            <a:ext cx="2189192" cy="324401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●連絡担当者の連絡先</a:t>
            </a:r>
          </a:p>
        </p:txBody>
      </p:sp>
      <p:sp>
        <p:nvSpPr>
          <p:cNvPr id="27" name="字幕 2">
            <a:extLst>
              <a:ext uri="{FF2B5EF4-FFF2-40B4-BE49-F238E27FC236}">
                <a16:creationId xmlns:a16="http://schemas.microsoft.com/office/drawing/2014/main" id="{D7F02226-0580-D803-DA7A-C2F26B3710AE}"/>
              </a:ext>
            </a:extLst>
          </p:cNvPr>
          <p:cNvSpPr txBox="1">
            <a:spLocks/>
          </p:cNvSpPr>
          <p:nvPr/>
        </p:nvSpPr>
        <p:spPr>
          <a:xfrm>
            <a:off x="185523" y="3327614"/>
            <a:ext cx="988184" cy="324398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●団体情報</a:t>
            </a:r>
          </a:p>
        </p:txBody>
      </p:sp>
      <p:sp>
        <p:nvSpPr>
          <p:cNvPr id="28" name="字幕 2">
            <a:extLst>
              <a:ext uri="{FF2B5EF4-FFF2-40B4-BE49-F238E27FC236}">
                <a16:creationId xmlns:a16="http://schemas.microsoft.com/office/drawing/2014/main" id="{6665997C-6B51-8AB6-4086-810940C4E07D}"/>
              </a:ext>
            </a:extLst>
          </p:cNvPr>
          <p:cNvSpPr txBox="1">
            <a:spLocks/>
          </p:cNvSpPr>
          <p:nvPr/>
        </p:nvSpPr>
        <p:spPr>
          <a:xfrm>
            <a:off x="185520" y="3594366"/>
            <a:ext cx="3243480" cy="885195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メールアドレス：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ホームページ：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Twitter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9" name="字幕 2">
            <a:extLst>
              <a:ext uri="{FF2B5EF4-FFF2-40B4-BE49-F238E27FC236}">
                <a16:creationId xmlns:a16="http://schemas.microsoft.com/office/drawing/2014/main" id="{ABAD9201-0F89-8EF5-C75D-8305143CE638}"/>
              </a:ext>
            </a:extLst>
          </p:cNvPr>
          <p:cNvSpPr txBox="1">
            <a:spLocks/>
          </p:cNvSpPr>
          <p:nvPr/>
        </p:nvSpPr>
        <p:spPr>
          <a:xfrm>
            <a:off x="3426319" y="3594366"/>
            <a:ext cx="3243480" cy="886817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Instagram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Facebook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その他（　　　　　　　　）：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字幕 2">
            <a:extLst>
              <a:ext uri="{FF2B5EF4-FFF2-40B4-BE49-F238E27FC236}">
                <a16:creationId xmlns:a16="http://schemas.microsoft.com/office/drawing/2014/main" id="{E06E6BFD-716C-36BC-D5BF-F3691D15FE5A}"/>
              </a:ext>
            </a:extLst>
          </p:cNvPr>
          <p:cNvSpPr txBox="1">
            <a:spLocks/>
          </p:cNvSpPr>
          <p:nvPr/>
        </p:nvSpPr>
        <p:spPr>
          <a:xfrm>
            <a:off x="184879" y="9564486"/>
            <a:ext cx="6485675" cy="297540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連絡担当者が代表者と同じ場合は、連絡担当者に関する情報については記入不要です。</a:t>
            </a: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67601A11-D817-81A1-7C82-D14B24DCE86E}"/>
              </a:ext>
            </a:extLst>
          </p:cNvPr>
          <p:cNvSpPr txBox="1">
            <a:spLocks/>
          </p:cNvSpPr>
          <p:nvPr/>
        </p:nvSpPr>
        <p:spPr>
          <a:xfrm>
            <a:off x="3778205" y="7052434"/>
            <a:ext cx="2764754" cy="378159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メールアドレス：</a:t>
            </a:r>
          </a:p>
        </p:txBody>
      </p:sp>
      <p:sp>
        <p:nvSpPr>
          <p:cNvPr id="33" name="字幕 2">
            <a:extLst>
              <a:ext uri="{FF2B5EF4-FFF2-40B4-BE49-F238E27FC236}">
                <a16:creationId xmlns:a16="http://schemas.microsoft.com/office/drawing/2014/main" id="{643A7230-EA5B-87BB-3B8C-6452DD0CA5CF}"/>
              </a:ext>
            </a:extLst>
          </p:cNvPr>
          <p:cNvSpPr txBox="1">
            <a:spLocks/>
          </p:cNvSpPr>
          <p:nvPr/>
        </p:nvSpPr>
        <p:spPr>
          <a:xfrm>
            <a:off x="176168" y="4491398"/>
            <a:ext cx="6681831" cy="324398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●団体の収入源とそのおおよその金額（助成金を得ている場合はその助成金名も記入してください。）</a:t>
            </a:r>
          </a:p>
        </p:txBody>
      </p:sp>
      <p:sp>
        <p:nvSpPr>
          <p:cNvPr id="34" name="字幕 2">
            <a:extLst>
              <a:ext uri="{FF2B5EF4-FFF2-40B4-BE49-F238E27FC236}">
                <a16:creationId xmlns:a16="http://schemas.microsoft.com/office/drawing/2014/main" id="{CCC91736-DCF3-D3D9-7318-613DAA10E308}"/>
              </a:ext>
            </a:extLst>
          </p:cNvPr>
          <p:cNvSpPr txBox="1">
            <a:spLocks/>
          </p:cNvSpPr>
          <p:nvPr/>
        </p:nvSpPr>
        <p:spPr>
          <a:xfrm>
            <a:off x="187716" y="4778034"/>
            <a:ext cx="6482838" cy="885195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☐参加費や会費　（　　　　　　　　　　）円　　　　☐寄付金　　　　　　（　　　　　　　　　　）円</a:t>
            </a:r>
          </a:p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☐助成金　　　　　　（　　　　　　　　　　）円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〈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助成金名　　　　　　　　　　　　　　　　　　　　　　　　　　　　　　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〉</a:t>
            </a:r>
          </a:p>
          <a:p>
            <a:pPr algn="l"/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☐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その他　　　　　　（　　　　　　　　　　）円　　　 　☐なし</a:t>
            </a:r>
          </a:p>
        </p:txBody>
      </p:sp>
      <p:sp>
        <p:nvSpPr>
          <p:cNvPr id="35" name="字幕 2">
            <a:extLst>
              <a:ext uri="{FF2B5EF4-FFF2-40B4-BE49-F238E27FC236}">
                <a16:creationId xmlns:a16="http://schemas.microsoft.com/office/drawing/2014/main" id="{F66883AE-81F9-EF95-8E8B-64519D3B1A5F}"/>
              </a:ext>
            </a:extLst>
          </p:cNvPr>
          <p:cNvSpPr txBox="1">
            <a:spLocks/>
          </p:cNvSpPr>
          <p:nvPr/>
        </p:nvSpPr>
        <p:spPr>
          <a:xfrm>
            <a:off x="1858379" y="8741507"/>
            <a:ext cx="2189189" cy="373675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電話番号：　　　　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-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-</a:t>
            </a:r>
          </a:p>
        </p:txBody>
      </p:sp>
      <p:sp>
        <p:nvSpPr>
          <p:cNvPr id="36" name="字幕 2">
            <a:extLst>
              <a:ext uri="{FF2B5EF4-FFF2-40B4-BE49-F238E27FC236}">
                <a16:creationId xmlns:a16="http://schemas.microsoft.com/office/drawing/2014/main" id="{1DD73A7B-FE67-5A5C-DC9C-C4CEA689A339}"/>
              </a:ext>
            </a:extLst>
          </p:cNvPr>
          <p:cNvSpPr txBox="1">
            <a:spLocks/>
          </p:cNvSpPr>
          <p:nvPr/>
        </p:nvSpPr>
        <p:spPr>
          <a:xfrm>
            <a:off x="4047568" y="8747066"/>
            <a:ext cx="2764754" cy="368115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メールアドレス：</a:t>
            </a:r>
          </a:p>
        </p:txBody>
      </p:sp>
    </p:spTree>
    <p:extLst>
      <p:ext uri="{BB962C8B-B14F-4D97-AF65-F5344CB8AC3E}">
        <p14:creationId xmlns:p14="http://schemas.microsoft.com/office/powerpoint/2010/main" val="4134339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字幕 2">
            <a:extLst>
              <a:ext uri="{FF2B5EF4-FFF2-40B4-BE49-F238E27FC236}">
                <a16:creationId xmlns:a16="http://schemas.microsoft.com/office/drawing/2014/main" id="{A37E17BB-DDCC-59CB-79A3-5D93A0311E44}"/>
              </a:ext>
            </a:extLst>
          </p:cNvPr>
          <p:cNvSpPr txBox="1">
            <a:spLocks/>
          </p:cNvSpPr>
          <p:nvPr/>
        </p:nvSpPr>
        <p:spPr>
          <a:xfrm>
            <a:off x="186802" y="436729"/>
            <a:ext cx="1027849" cy="2729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rnd"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２．活動内容</a:t>
            </a: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9DB561A0-50FE-C6DE-A7B4-2821EFF5A48E}"/>
              </a:ext>
            </a:extLst>
          </p:cNvPr>
          <p:cNvSpPr txBox="1">
            <a:spLocks/>
          </p:cNvSpPr>
          <p:nvPr/>
        </p:nvSpPr>
        <p:spPr>
          <a:xfrm>
            <a:off x="2348692" y="32037"/>
            <a:ext cx="4509308" cy="300757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記入の際には、様式の変更やフォントサイズの変更はしないでください。</a:t>
            </a:r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3CF8338E-4DF9-7958-19D6-7DFDACA479CC}"/>
              </a:ext>
            </a:extLst>
          </p:cNvPr>
          <p:cNvSpPr txBox="1">
            <a:spLocks/>
          </p:cNvSpPr>
          <p:nvPr/>
        </p:nvSpPr>
        <p:spPr>
          <a:xfrm>
            <a:off x="186802" y="846602"/>
            <a:ext cx="3047717" cy="300757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今回申請する活動について教えてください。</a:t>
            </a:r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DA1D9CA1-ABBF-D52F-F7B4-C0249B4828FE}"/>
              </a:ext>
            </a:extLst>
          </p:cNvPr>
          <p:cNvSpPr txBox="1">
            <a:spLocks/>
          </p:cNvSpPr>
          <p:nvPr/>
        </p:nvSpPr>
        <p:spPr>
          <a:xfrm>
            <a:off x="186802" y="1147359"/>
            <a:ext cx="1027848" cy="300757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●活動名</a:t>
            </a:r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3A69F347-028B-2B9B-643F-4C65CD952230}"/>
              </a:ext>
            </a:extLst>
          </p:cNvPr>
          <p:cNvSpPr txBox="1">
            <a:spLocks/>
          </p:cNvSpPr>
          <p:nvPr/>
        </p:nvSpPr>
        <p:spPr>
          <a:xfrm>
            <a:off x="184878" y="1448116"/>
            <a:ext cx="6485676" cy="637238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id="{B079AB64-467A-3126-F196-0A2B38849697}"/>
              </a:ext>
            </a:extLst>
          </p:cNvPr>
          <p:cNvSpPr txBox="1">
            <a:spLocks/>
          </p:cNvSpPr>
          <p:nvPr/>
        </p:nvSpPr>
        <p:spPr>
          <a:xfrm>
            <a:off x="186801" y="2235732"/>
            <a:ext cx="1328100" cy="334281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●活動開始時期</a:t>
            </a: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46EE0C31-5DD4-C7B1-F04A-6F030E76BD43}"/>
              </a:ext>
            </a:extLst>
          </p:cNvPr>
          <p:cNvSpPr txBox="1">
            <a:spLocks/>
          </p:cNvSpPr>
          <p:nvPr/>
        </p:nvSpPr>
        <p:spPr>
          <a:xfrm>
            <a:off x="1514901" y="2252494"/>
            <a:ext cx="2251881" cy="300757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　　月（頃）から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ABE80C2F-A001-98C2-77EF-C9C00749AC4C}"/>
              </a:ext>
            </a:extLst>
          </p:cNvPr>
          <p:cNvSpPr txBox="1">
            <a:spLocks/>
          </p:cNvSpPr>
          <p:nvPr/>
        </p:nvSpPr>
        <p:spPr>
          <a:xfrm>
            <a:off x="186800" y="2996844"/>
            <a:ext cx="6483753" cy="300757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●活動の紹介文（活動のきっかけや目的、内容が分かるように、簡潔に記入してください。）</a:t>
            </a:r>
          </a:p>
        </p:txBody>
      </p:sp>
      <p:sp>
        <p:nvSpPr>
          <p:cNvPr id="12" name="字幕 2">
            <a:extLst>
              <a:ext uri="{FF2B5EF4-FFF2-40B4-BE49-F238E27FC236}">
                <a16:creationId xmlns:a16="http://schemas.microsoft.com/office/drawing/2014/main" id="{05C0F476-0EE8-B30F-D3EE-C7935FDAF9B0}"/>
              </a:ext>
            </a:extLst>
          </p:cNvPr>
          <p:cNvSpPr txBox="1">
            <a:spLocks/>
          </p:cNvSpPr>
          <p:nvPr/>
        </p:nvSpPr>
        <p:spPr>
          <a:xfrm>
            <a:off x="184877" y="3297601"/>
            <a:ext cx="6485676" cy="1614647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字幕 2">
            <a:extLst>
              <a:ext uri="{FF2B5EF4-FFF2-40B4-BE49-F238E27FC236}">
                <a16:creationId xmlns:a16="http://schemas.microsoft.com/office/drawing/2014/main" id="{6FCB7A63-D76C-B77F-AFFE-506258AFFB81}"/>
              </a:ext>
            </a:extLst>
          </p:cNvPr>
          <p:cNvSpPr txBox="1">
            <a:spLocks/>
          </p:cNvSpPr>
          <p:nvPr/>
        </p:nvSpPr>
        <p:spPr>
          <a:xfrm>
            <a:off x="184877" y="2703629"/>
            <a:ext cx="6483753" cy="300757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以下の内容について、それぞれ</a:t>
            </a:r>
            <a:r>
              <a:rPr lang="en-US" altLang="ja-JP" sz="1400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200</a:t>
            </a:r>
            <a:r>
              <a:rPr lang="ja-JP" altLang="en-US" sz="1400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字以内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で記入してください。</a:t>
            </a:r>
          </a:p>
        </p:txBody>
      </p:sp>
      <p:sp>
        <p:nvSpPr>
          <p:cNvPr id="23" name="字幕 2">
            <a:extLst>
              <a:ext uri="{FF2B5EF4-FFF2-40B4-BE49-F238E27FC236}">
                <a16:creationId xmlns:a16="http://schemas.microsoft.com/office/drawing/2014/main" id="{BB868851-BC2F-8031-5726-CC4DE268AE13}"/>
              </a:ext>
            </a:extLst>
          </p:cNvPr>
          <p:cNvSpPr txBox="1">
            <a:spLocks/>
          </p:cNvSpPr>
          <p:nvPr/>
        </p:nvSpPr>
        <p:spPr>
          <a:xfrm>
            <a:off x="186800" y="5061029"/>
            <a:ext cx="6336829" cy="300757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●活動の中で、楽しかったことややりがいを感じていることを教えてください。</a:t>
            </a:r>
          </a:p>
        </p:txBody>
      </p:sp>
      <p:sp>
        <p:nvSpPr>
          <p:cNvPr id="25" name="字幕 2">
            <a:extLst>
              <a:ext uri="{FF2B5EF4-FFF2-40B4-BE49-F238E27FC236}">
                <a16:creationId xmlns:a16="http://schemas.microsoft.com/office/drawing/2014/main" id="{C782B338-F0E5-9990-6B93-5E68AA1FF438}"/>
              </a:ext>
            </a:extLst>
          </p:cNvPr>
          <p:cNvSpPr txBox="1">
            <a:spLocks/>
          </p:cNvSpPr>
          <p:nvPr/>
        </p:nvSpPr>
        <p:spPr>
          <a:xfrm>
            <a:off x="184877" y="5361786"/>
            <a:ext cx="6485676" cy="1614647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字幕 2">
            <a:extLst>
              <a:ext uri="{FF2B5EF4-FFF2-40B4-BE49-F238E27FC236}">
                <a16:creationId xmlns:a16="http://schemas.microsoft.com/office/drawing/2014/main" id="{CE507E24-1825-1136-24EB-26E3FF0DB71A}"/>
              </a:ext>
            </a:extLst>
          </p:cNvPr>
          <p:cNvSpPr txBox="1">
            <a:spLocks/>
          </p:cNvSpPr>
          <p:nvPr/>
        </p:nvSpPr>
        <p:spPr>
          <a:xfrm>
            <a:off x="182954" y="7161637"/>
            <a:ext cx="6485676" cy="528667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●活動の中でチャレンジしたこと、そのチャレンジの背景やそのために行ったこと、その結果を教えて　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ください。</a:t>
            </a:r>
          </a:p>
        </p:txBody>
      </p:sp>
      <p:sp>
        <p:nvSpPr>
          <p:cNvPr id="27" name="字幕 2">
            <a:extLst>
              <a:ext uri="{FF2B5EF4-FFF2-40B4-BE49-F238E27FC236}">
                <a16:creationId xmlns:a16="http://schemas.microsoft.com/office/drawing/2014/main" id="{4EAA3D6E-B201-6C84-4DE2-5ADCEDC64246}"/>
              </a:ext>
            </a:extLst>
          </p:cNvPr>
          <p:cNvSpPr txBox="1">
            <a:spLocks/>
          </p:cNvSpPr>
          <p:nvPr/>
        </p:nvSpPr>
        <p:spPr>
          <a:xfrm>
            <a:off x="182954" y="7690304"/>
            <a:ext cx="6485676" cy="1614647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9702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字幕 2">
            <a:extLst>
              <a:ext uri="{FF2B5EF4-FFF2-40B4-BE49-F238E27FC236}">
                <a16:creationId xmlns:a16="http://schemas.microsoft.com/office/drawing/2014/main" id="{6E6C4F73-273C-ADB6-3A7F-27790A3AED20}"/>
              </a:ext>
            </a:extLst>
          </p:cNvPr>
          <p:cNvSpPr txBox="1">
            <a:spLocks/>
          </p:cNvSpPr>
          <p:nvPr/>
        </p:nvSpPr>
        <p:spPr>
          <a:xfrm>
            <a:off x="2348692" y="32037"/>
            <a:ext cx="4509308" cy="300757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記入の際には、様式の変更やフォントサイズの変更はしないでください。</a:t>
            </a: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EB920EC7-08DD-320F-1431-DCC09013D60E}"/>
              </a:ext>
            </a:extLst>
          </p:cNvPr>
          <p:cNvSpPr txBox="1">
            <a:spLocks/>
          </p:cNvSpPr>
          <p:nvPr/>
        </p:nvSpPr>
        <p:spPr>
          <a:xfrm>
            <a:off x="186800" y="370276"/>
            <a:ext cx="6485676" cy="1076024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●皆さんの活動に対する周囲からの反応やエピソードを教えてください。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皆さんが楽しんでいる様子や活動する中でのチャレンジ性、周囲との関係性が分かるように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書いてください。</a:t>
            </a:r>
          </a:p>
        </p:txBody>
      </p:sp>
      <p:sp>
        <p:nvSpPr>
          <p:cNvPr id="2" name="字幕 2">
            <a:extLst>
              <a:ext uri="{FF2B5EF4-FFF2-40B4-BE49-F238E27FC236}">
                <a16:creationId xmlns:a16="http://schemas.microsoft.com/office/drawing/2014/main" id="{130444BD-5A67-0D20-6090-1BD24A8F6D6A}"/>
              </a:ext>
            </a:extLst>
          </p:cNvPr>
          <p:cNvSpPr txBox="1">
            <a:spLocks/>
          </p:cNvSpPr>
          <p:nvPr/>
        </p:nvSpPr>
        <p:spPr>
          <a:xfrm>
            <a:off x="185524" y="1302282"/>
            <a:ext cx="6485676" cy="1614647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3F89EC0-4A6C-5E3A-1BE6-6B728F5D4B4E}"/>
              </a:ext>
            </a:extLst>
          </p:cNvPr>
          <p:cNvSpPr txBox="1">
            <a:spLocks/>
          </p:cNvSpPr>
          <p:nvPr/>
        </p:nvSpPr>
        <p:spPr>
          <a:xfrm>
            <a:off x="185524" y="3200400"/>
            <a:ext cx="6336829" cy="448297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●その他、</a:t>
            </a:r>
            <a:r>
              <a:rPr lang="en-US" altLang="ja-JP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PR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したいことがあればご自由にお書きください。（字数制限はありませんが、枠の大きさやフォントサイズは変更しないでください。無ければ空白のまま提出して</a:t>
            </a:r>
            <a:r>
              <a:rPr lang="ja-JP" altLang="en-US" sz="120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ください。）</a:t>
            </a:r>
            <a:endParaRPr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C5212DA7-F876-0777-6EEE-E9B1D7186A5D}"/>
              </a:ext>
            </a:extLst>
          </p:cNvPr>
          <p:cNvSpPr txBox="1">
            <a:spLocks/>
          </p:cNvSpPr>
          <p:nvPr/>
        </p:nvSpPr>
        <p:spPr>
          <a:xfrm>
            <a:off x="185524" y="3648697"/>
            <a:ext cx="6485676" cy="2056476"/>
          </a:xfrm>
          <a:prstGeom prst="rect">
            <a:avLst/>
          </a:prstGeom>
          <a:ln w="19050" cap="rnd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字幕 2">
            <a:extLst>
              <a:ext uri="{FF2B5EF4-FFF2-40B4-BE49-F238E27FC236}">
                <a16:creationId xmlns:a16="http://schemas.microsoft.com/office/drawing/2014/main" id="{D13FA24E-74E0-A566-8FB5-CAC5509F65CF}"/>
              </a:ext>
            </a:extLst>
          </p:cNvPr>
          <p:cNvSpPr txBox="1">
            <a:spLocks/>
          </p:cNvSpPr>
          <p:nvPr/>
        </p:nvSpPr>
        <p:spPr>
          <a:xfrm>
            <a:off x="185524" y="5873965"/>
            <a:ext cx="6485676" cy="566144"/>
          </a:xfrm>
          <a:prstGeom prst="rect">
            <a:avLst/>
          </a:prstGeom>
          <a:ln w="19050" cap="rnd">
            <a:noFill/>
            <a:prstDash val="sysDash"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●活動の様子が分かるものがあれば、メールに添付して本応募申請書とともに送付してください。</a:t>
            </a:r>
            <a:endParaRPr lang="en-US" altLang="ja-JP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（例）写真、動画、活動紹介資料　など</a:t>
            </a:r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19C255FE-5B01-732B-787F-40A5D230F729}"/>
              </a:ext>
            </a:extLst>
          </p:cNvPr>
          <p:cNvSpPr txBox="1">
            <a:spLocks/>
          </p:cNvSpPr>
          <p:nvPr/>
        </p:nvSpPr>
        <p:spPr>
          <a:xfrm>
            <a:off x="393492" y="6608901"/>
            <a:ext cx="5920891" cy="1151467"/>
          </a:xfrm>
          <a:prstGeom prst="rect">
            <a:avLst/>
          </a:prstGeom>
          <a:ln w="25400" cap="rnd" cmpd="dbl">
            <a:solidFill>
              <a:schemeClr val="tx1"/>
            </a:solidFill>
            <a:prstDash val="solid"/>
          </a:ln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ja-JP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【応募申請書の記入に</a:t>
            </a:r>
            <a:r>
              <a:rPr lang="ja-JP" altLang="en-US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あ</a:t>
            </a:r>
            <a:r>
              <a:rPr lang="ja-JP" altLang="ja-JP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たっての注意事項】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・　様式の変更やフォントサイズの変更はしないでください。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・　カラーでも白黒でも可能です。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・　事務局に送付いただく際には</a:t>
            </a:r>
            <a:r>
              <a:rPr lang="ja-JP" altLang="en-US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、ＰＤＦ</a:t>
            </a:r>
            <a:r>
              <a:rPr lang="ja-JP" altLang="ja-JP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形式で送付してください。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ja-JP" altLang="ja-JP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・　注意事項が守られていない応募申請書は</a:t>
            </a:r>
            <a:r>
              <a:rPr lang="ja-JP" altLang="en-US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、</a:t>
            </a:r>
            <a:r>
              <a:rPr lang="ja-JP" altLang="ja-JP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失格になる場合がありますので</a:t>
            </a:r>
            <a:r>
              <a:rPr lang="ja-JP" altLang="en-US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、</a:t>
            </a:r>
            <a:r>
              <a:rPr lang="ja-JP" altLang="ja-JP" sz="1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御注意ください。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849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</TotalTime>
  <Words>549</Words>
  <Application>Microsoft Office PowerPoint</Application>
  <PresentationFormat>A4 210 x 297 mm</PresentationFormat>
  <Paragraphs>62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UD デジタル 教科書体 NK-B</vt:lpstr>
      <vt:lpstr>游ゴシック</vt:lpstr>
      <vt:lpstr>游明朝</vt:lpstr>
      <vt:lpstr>Arial</vt:lpstr>
      <vt:lpstr>Calibri</vt:lpstr>
      <vt:lpstr>Calibri Light</vt:lpstr>
      <vt:lpstr>Office テーマ</vt:lpstr>
      <vt:lpstr>輝く学生応援アワード2023　応募申請書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輝く学生応援アワード2022　応募申請書</dc:title>
  <dc:creator>manabe</dc:creator>
  <cp:lastModifiedBy>manabe</cp:lastModifiedBy>
  <cp:revision>7</cp:revision>
  <dcterms:created xsi:type="dcterms:W3CDTF">2022-08-17T01:45:04Z</dcterms:created>
  <dcterms:modified xsi:type="dcterms:W3CDTF">2023-06-18T07:00:06Z</dcterms:modified>
</cp:coreProperties>
</file>